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notesSlides/notesSlide4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  <p:sldMasterId id="2147483661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65" r:id="rId5"/>
    <p:sldId id="266" r:id="rId6"/>
    <p:sldId id="268" r:id="rId7"/>
    <p:sldId id="269" r:id="rId8"/>
    <p:sldId id="273" r:id="rId9"/>
    <p:sldId id="270" r:id="rId10"/>
    <p:sldId id="271" r:id="rId11"/>
    <p:sldId id="272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38" autoAdjust="0"/>
    <p:restoredTop sz="93807" autoAdjust="0"/>
  </p:normalViewPr>
  <p:slideViewPr>
    <p:cSldViewPr>
      <p:cViewPr>
        <p:scale>
          <a:sx n="70" d="100"/>
          <a:sy n="70" d="100"/>
        </p:scale>
        <p:origin x="-2800" y="-15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330EE-D46B-4E95-B7C7-7268B2DB755E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AD59C-9B7B-438D-8956-5B32E2686E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9964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F05B7-3499-4009-A30D-97BC8EA8F980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7AAB5-1ED0-428F-BFB1-AFE2B719C6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97712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Things to do: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Create</a:t>
            </a:r>
            <a:r>
              <a:rPr lang="en-US" baseline="0" dirty="0" smtClean="0"/>
              <a:t> link to cc_req_links.ppt for “Fields with Required Links”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Create link to cc_mainmenu.ppt for arrow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81710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66481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66481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66481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66481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66481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66481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AAB5-1ED0-428F-BFB1-AFE2B719C61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66481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cc_mainmenu.pptx" TargetMode="External"/><Relationship Id="rId3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55952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Example/Non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381000"/>
            <a:ext cx="8305800" cy="83820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 dirty="0" smtClean="0"/>
              <a:t>Insert question</a:t>
            </a:r>
            <a:endParaRPr lang="en-US" dirty="0"/>
          </a:p>
        </p:txBody>
      </p:sp>
      <p:sp>
        <p:nvSpPr>
          <p:cNvPr id="7" name="Text Placeholder 26"/>
          <p:cNvSpPr>
            <a:spLocks noGrp="1"/>
          </p:cNvSpPr>
          <p:nvPr>
            <p:ph type="body" sz="quarter" idx="18" hasCustomPrompt="1"/>
          </p:nvPr>
        </p:nvSpPr>
        <p:spPr>
          <a:xfrm>
            <a:off x="381000" y="14478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12" name="Text Placeholder 26"/>
          <p:cNvSpPr>
            <a:spLocks noGrp="1"/>
          </p:cNvSpPr>
          <p:nvPr>
            <p:ph type="body" sz="quarter" idx="19" hasCustomPrompt="1"/>
          </p:nvPr>
        </p:nvSpPr>
        <p:spPr>
          <a:xfrm>
            <a:off x="5105400" y="1447800"/>
            <a:ext cx="3505200" cy="3352800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sz="1600" dirty="0" smtClean="0"/>
              <a:t>Insert example/</a:t>
            </a:r>
            <a:r>
              <a:rPr lang="en-US" sz="1600" dirty="0" err="1" smtClean="0"/>
              <a:t>nonexample</a:t>
            </a:r>
            <a:endParaRPr lang="en-US" dirty="0"/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51816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5105400" y="5181600"/>
            <a:ext cx="3429000" cy="1371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aseline="0"/>
            </a:lvl1pPr>
          </a:lstStyle>
          <a:p>
            <a:pPr lvl="0"/>
            <a:r>
              <a:rPr lang="en-US" dirty="0" smtClean="0"/>
              <a:t>Insert guidance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36726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0814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45205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65819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09193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61705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60067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842655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24086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0366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6" name="Picture 15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143000" y="6240379"/>
            <a:ext cx="914400" cy="541421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81000" y="617220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38898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42896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27172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358709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7180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790377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72680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Last_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143000" y="6172200"/>
            <a:ext cx="914400" cy="541421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81000" y="609600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35621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sub main menu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611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1" name="Picture 10">
            <a:hlinkClick r:id="rId2" action="ppaction://hlinkpres?slideindex=1&amp;slidetitle=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21739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228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17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219200" y="6248400"/>
            <a:ext cx="914400" cy="541421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001000" y="6172200"/>
            <a:ext cx="895350" cy="530141"/>
          </a:xfrm>
          <a:prstGeom prst="rect">
            <a:avLst/>
          </a:prstGeom>
        </p:spPr>
      </p:pic>
      <p:pic>
        <p:nvPicPr>
          <p:cNvPr id="20" name="Picture 19">
            <a:hlinkClick r:id="" action="ppaction://hlinkshowjump?jump=firstslide"/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81000" y="6208670"/>
            <a:ext cx="629412" cy="62941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78892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44158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3136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9DA9-583C-47B9-B4C1-5747BB968AE7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394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69DA9-583C-47B9-B4C1-5747BB968AE7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36AB4-31A6-4A7C-8D52-05461B676B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264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5" r:id="rId3"/>
    <p:sldLayoutId id="2147483674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60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0390E-8D30-4DB7-AA07-BE6CBEDC36D5}" type="datetimeFigureOut">
              <a:rPr lang="en-US" smtClean="0"/>
              <a:pPr/>
              <a:t>3/17/12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63E3C-7285-44A8-A10C-046E6EA7D9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7015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3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4" Type="http://schemas.openxmlformats.org/officeDocument/2006/relationships/slide" Target="slide3.xml"/><Relationship Id="rId5" Type="http://schemas.openxmlformats.org/officeDocument/2006/relationships/slide" Target="slide4.xml"/><Relationship Id="rId6" Type="http://schemas.openxmlformats.org/officeDocument/2006/relationships/hyperlink" Target="cc_req_links.pptx" TargetMode="External"/><Relationship Id="rId7" Type="http://schemas.openxmlformats.org/officeDocument/2006/relationships/slide" Target="slide5.xml"/><Relationship Id="rId8" Type="http://schemas.openxmlformats.org/officeDocument/2006/relationships/slide" Target="slide6.xml"/><Relationship Id="rId9" Type="http://schemas.openxmlformats.org/officeDocument/2006/relationships/slide" Target="slide8.xml"/><Relationship Id="rId10" Type="http://schemas.openxmlformats.org/officeDocument/2006/relationships/slide" Target="slide9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cctest.its.hawaii.edu:8080/central/core/cas.jsp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cctest.its.hawaii.edu:8080/central/core/cas.js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cctest.its.hawaii.edu:8080/central/core/cas.jsp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 </a:t>
            </a:r>
            <a:br>
              <a:rPr lang="en-US" dirty="0" smtClean="0"/>
            </a:br>
            <a:r>
              <a:rPr lang="en-US" dirty="0" smtClean="0"/>
              <a:t>Completed Course Outlines Menu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2212226"/>
            <a:ext cx="4724400" cy="3502774"/>
          </a:xfrm>
        </p:spPr>
        <p:txBody>
          <a:bodyPr>
            <a:normAutofit/>
          </a:bodyPr>
          <a:lstStyle/>
          <a:p>
            <a:r>
              <a:rPr lang="en-US" sz="2800" dirty="0" smtClean="0">
                <a:hlinkClick r:id="rId3" action="ppaction://hlinksldjump"/>
              </a:rPr>
              <a:t>16 Required Fields</a:t>
            </a:r>
            <a:endParaRPr lang="en-US" sz="2800" dirty="0" smtClean="0"/>
          </a:p>
          <a:p>
            <a:r>
              <a:rPr lang="en-US" sz="2800" dirty="0" smtClean="0">
                <a:hlinkClick r:id="rId4" action="ppaction://hlinksldjump"/>
              </a:rPr>
              <a:t>Extra catalog fields</a:t>
            </a:r>
            <a:endParaRPr lang="en-US" sz="2800" dirty="0" smtClean="0"/>
          </a:p>
          <a:p>
            <a:r>
              <a:rPr lang="en-US" sz="2800" dirty="0" smtClean="0">
                <a:hlinkClick r:id="rId5" action="ppaction://hlinksldjump"/>
              </a:rPr>
              <a:t>General Education fields</a:t>
            </a:r>
            <a:endParaRPr lang="en-US" sz="2800" dirty="0" smtClean="0"/>
          </a:p>
          <a:p>
            <a:r>
              <a:rPr lang="en-US" sz="2800" dirty="0" smtClean="0">
                <a:hlinkClick r:id="rId6" action="ppaction://hlinkpres?slideindex=1&amp;slidetitle="/>
              </a:rPr>
              <a:t>Fields with Required Links</a:t>
            </a:r>
            <a:endParaRPr lang="en-US" dirty="0" smtClean="0"/>
          </a:p>
        </p:txBody>
      </p:sp>
      <p:sp>
        <p:nvSpPr>
          <p:cNvPr id="4" name="Content Placeholder 9"/>
          <p:cNvSpPr txBox="1">
            <a:spLocks/>
          </p:cNvSpPr>
          <p:nvPr/>
        </p:nvSpPr>
        <p:spPr>
          <a:xfrm>
            <a:off x="4876800" y="2212226"/>
            <a:ext cx="4800600" cy="4264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7" action="ppaction://hlinksldjump"/>
              </a:rPr>
              <a:t>Modify or Update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8" action="ppaction://hlinksldjump"/>
              </a:rPr>
              <a:t>Delete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8" action="ppaction://hlinksldjump"/>
              </a:rPr>
              <a:t>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Make Inactive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9" action="ppaction://hlinksldjump"/>
              </a:rPr>
              <a:t>Rename or Renumber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0" action="ppaction://hlinksldjump"/>
              </a:rPr>
              <a:t>Examples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Trial Run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09749487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 Run – Modify a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http://cctest.its.hawaii.edu:8080/central/core/cas.jsp</a:t>
            </a:r>
            <a:endParaRPr lang="en-US" sz="2800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Modify appropriate 16 required fields and other appropriate catalog and non-catalog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Send to ETEC project team for review</a:t>
            </a:r>
          </a:p>
          <a:p>
            <a:r>
              <a:rPr lang="en-US" dirty="0" smtClean="0"/>
              <a:t>Step 6: Make corrections, repeat steps 4 &amp; 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URL for test database</a:t>
            </a:r>
            <a:endParaRPr lang="en-US" dirty="0"/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685800" y="2362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test version of Curriculum Central is located at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7"/>
          <p:cNvSpPr txBox="1">
            <a:spLocks/>
          </p:cNvSpPr>
          <p:nvPr/>
        </p:nvSpPr>
        <p:spPr>
          <a:xfrm>
            <a:off x="1371600" y="3352800"/>
            <a:ext cx="66294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http://cctest.its.hawaii.edu:8080/central/core/cas.jsp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 Required Fields in Course Outlines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Course Alpha</a:t>
            </a:r>
          </a:p>
          <a:p>
            <a:r>
              <a:rPr lang="en-US" dirty="0" smtClean="0"/>
              <a:t>Course Number</a:t>
            </a:r>
            <a:endParaRPr lang="en-US" dirty="0" smtClean="0"/>
          </a:p>
          <a:p>
            <a:r>
              <a:rPr lang="en-US" dirty="0" smtClean="0"/>
              <a:t>Type of Action</a:t>
            </a:r>
            <a:endParaRPr lang="en-US" dirty="0" smtClean="0"/>
          </a:p>
          <a:p>
            <a:r>
              <a:rPr lang="en-US" dirty="0" smtClean="0"/>
              <a:t>Full Catalog Course Title</a:t>
            </a:r>
          </a:p>
          <a:p>
            <a:r>
              <a:rPr lang="en-US" dirty="0" smtClean="0"/>
              <a:t>Date of this Course Outline</a:t>
            </a:r>
          </a:p>
          <a:p>
            <a:r>
              <a:rPr lang="en-US" dirty="0" smtClean="0"/>
              <a:t>Credits</a:t>
            </a:r>
          </a:p>
          <a:p>
            <a:r>
              <a:rPr lang="en-US" dirty="0" smtClean="0"/>
              <a:t>Contact Hours (type)</a:t>
            </a:r>
          </a:p>
          <a:p>
            <a:r>
              <a:rPr lang="en-US" dirty="0" smtClean="0"/>
              <a:t>Contact Hours (quantity)</a:t>
            </a:r>
          </a:p>
          <a:p>
            <a:r>
              <a:rPr lang="en-US" dirty="0" smtClean="0"/>
              <a:t>Course Description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Suggested Methods of Evaluation</a:t>
            </a:r>
          </a:p>
          <a:p>
            <a:r>
              <a:rPr lang="en-US" dirty="0" smtClean="0"/>
              <a:t>Suggested </a:t>
            </a:r>
            <a:r>
              <a:rPr lang="en-US" dirty="0" smtClean="0"/>
              <a:t>Methods </a:t>
            </a:r>
            <a:r>
              <a:rPr lang="en-US" dirty="0" smtClean="0"/>
              <a:t>of Instruction</a:t>
            </a:r>
          </a:p>
          <a:p>
            <a:r>
              <a:rPr lang="en-US" dirty="0" smtClean="0"/>
              <a:t>Course Competencies</a:t>
            </a:r>
          </a:p>
          <a:p>
            <a:r>
              <a:rPr lang="en-US" dirty="0" smtClean="0"/>
              <a:t>Course Content</a:t>
            </a:r>
          </a:p>
          <a:p>
            <a:r>
              <a:rPr lang="en-US" dirty="0" smtClean="0"/>
              <a:t>Effective Term</a:t>
            </a:r>
          </a:p>
          <a:p>
            <a:r>
              <a:rPr lang="en-US" dirty="0" smtClean="0"/>
              <a:t>Grading Option</a:t>
            </a:r>
          </a:p>
          <a:p>
            <a:r>
              <a:rPr lang="en-US" dirty="0" smtClean="0"/>
              <a:t>Grading Scale and Weighting Suggestions</a:t>
            </a:r>
          </a:p>
          <a:p>
            <a:r>
              <a:rPr lang="en-US" dirty="0" smtClean="0"/>
              <a:t>Maximum Enrollment</a:t>
            </a:r>
          </a:p>
          <a:p>
            <a:r>
              <a:rPr lang="en-US" dirty="0" smtClean="0"/>
              <a:t>Banner Title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51451876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Optional Extra Catalog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  <a:p>
            <a:r>
              <a:rPr lang="en-US" dirty="0" smtClean="0"/>
              <a:t>Co-requisites</a:t>
            </a:r>
          </a:p>
          <a:p>
            <a:r>
              <a:rPr lang="en-US" dirty="0" smtClean="0"/>
              <a:t>Recommended Preparation</a:t>
            </a:r>
          </a:p>
          <a:p>
            <a:r>
              <a:rPr lang="en-US" dirty="0" smtClean="0"/>
              <a:t>Special Comments</a:t>
            </a:r>
          </a:p>
          <a:p>
            <a:r>
              <a:rPr lang="en-US" dirty="0" smtClean="0"/>
              <a:t>Restricted Semesters</a:t>
            </a:r>
          </a:p>
          <a:p>
            <a:r>
              <a:rPr lang="en-US" dirty="0" smtClean="0"/>
              <a:t>Cross-listed with another course alpha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15274032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Education </a:t>
            </a:r>
            <a:r>
              <a:rPr lang="en-US" dirty="0" err="1" smtClean="0"/>
              <a:t>SLOs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Fields for Transfer to UHM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#18 (Gen Ed </a:t>
            </a:r>
            <a:r>
              <a:rPr lang="en-US" dirty="0" err="1" smtClean="0"/>
              <a:t>SLOs</a:t>
            </a:r>
            <a:r>
              <a:rPr lang="en-US" dirty="0" smtClean="0"/>
              <a:t>) must link to methods of evaluation (#16)</a:t>
            </a:r>
          </a:p>
          <a:p>
            <a:r>
              <a:rPr lang="en-US" dirty="0" smtClean="0"/>
              <a:t>#44 list similar courses at other UH campuses</a:t>
            </a:r>
          </a:p>
          <a:p>
            <a:r>
              <a:rPr lang="en-US" dirty="0" smtClean="0"/>
              <a:t>#46 appropriate for UHM Gen Ed Core </a:t>
            </a:r>
            <a:r>
              <a:rPr lang="en-US" dirty="0" err="1" smtClean="0"/>
              <a:t>Req</a:t>
            </a:r>
            <a:r>
              <a:rPr lang="en-US" dirty="0" smtClean="0"/>
              <a:t>?</a:t>
            </a:r>
          </a:p>
          <a:p>
            <a:r>
              <a:rPr lang="en-US" dirty="0" smtClean="0"/>
              <a:t>#47 other articulation agreements (not #46)</a:t>
            </a:r>
          </a:p>
          <a:p>
            <a:r>
              <a:rPr lang="en-US" dirty="0" smtClean="0"/>
              <a:t>#56, 57 Foundation and Diversification (AA)</a:t>
            </a:r>
          </a:p>
          <a:p>
            <a:r>
              <a:rPr lang="en-US" dirty="0" smtClean="0"/>
              <a:t>#58, 59 Area requirements (AS degrees)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01650175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Modify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3"/>
              </a:rPr>
              <a:t>http://cctest.its.hawaii.edu:8080/central/core/cas.jsp</a:t>
            </a:r>
            <a:endParaRPr lang="en-US" dirty="0" smtClean="0"/>
          </a:p>
          <a:p>
            <a:r>
              <a:rPr lang="en-US" dirty="0" smtClean="0"/>
              <a:t>Step 2: Courses/Modify Existing Outline</a:t>
            </a:r>
          </a:p>
          <a:p>
            <a:r>
              <a:rPr lang="en-US" dirty="0" smtClean="0"/>
              <a:t>Step 3: Modify any of the 16 required fields and other appropriate catalog fields</a:t>
            </a:r>
          </a:p>
          <a:p>
            <a:r>
              <a:rPr lang="en-US" dirty="0" smtClean="0"/>
              <a:t>Step 4: Modify appropriate non-catalog fields</a:t>
            </a:r>
          </a:p>
          <a:p>
            <a:r>
              <a:rPr lang="en-US" dirty="0" smtClean="0"/>
              <a:t>Step 4: Send to peers for review</a:t>
            </a:r>
          </a:p>
          <a:p>
            <a:r>
              <a:rPr lang="en-US" dirty="0" smtClean="0"/>
              <a:t>Step 5: Make corrections, repeat steps 4 &amp; 5</a:t>
            </a:r>
          </a:p>
          <a:p>
            <a:r>
              <a:rPr lang="en-US" dirty="0" smtClean="0"/>
              <a:t>Step 6: Click the approval button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48910538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Delete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36174"/>
          </a:xfrm>
        </p:spPr>
        <p:txBody>
          <a:bodyPr/>
          <a:lstStyle/>
          <a:p>
            <a:r>
              <a:rPr lang="en-US" dirty="0" smtClean="0"/>
              <a:t>Department votes to delete a course from the official catalog</a:t>
            </a:r>
          </a:p>
          <a:p>
            <a:r>
              <a:rPr lang="en-US" dirty="0" smtClean="0"/>
              <a:t>Department Chairperson notifies the Educational Specialist</a:t>
            </a:r>
          </a:p>
          <a:p>
            <a:r>
              <a:rPr lang="en-US" dirty="0" smtClean="0"/>
              <a:t>Ed Spec prepares a course outline for deletion</a:t>
            </a:r>
          </a:p>
          <a:p>
            <a:r>
              <a:rPr lang="en-US" dirty="0" smtClean="0"/>
              <a:t>Outline goes through approval process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64185493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Course Inactive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Slides 9 , 10, and 11 from module 9 will be inserted here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Rename/Renumber a Completed Approved Course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the educational specialist</a:t>
            </a:r>
          </a:p>
          <a:p>
            <a:r>
              <a:rPr lang="en-US" dirty="0" smtClean="0"/>
              <a:t>May ask for a rename (new alpha)</a:t>
            </a:r>
          </a:p>
          <a:p>
            <a:r>
              <a:rPr lang="en-US" dirty="0" smtClean="0"/>
              <a:t>May ask for a renumber </a:t>
            </a:r>
          </a:p>
          <a:p>
            <a:r>
              <a:rPr lang="en-US" dirty="0" smtClean="0"/>
              <a:t>May ask for a rename</a:t>
            </a:r>
            <a:r>
              <a:rPr lang="en-US" dirty="0" smtClean="0"/>
              <a:t> AND </a:t>
            </a:r>
            <a:r>
              <a:rPr lang="en-US" dirty="0" smtClean="0"/>
              <a:t>a renumber</a:t>
            </a:r>
          </a:p>
          <a:p>
            <a:r>
              <a:rPr lang="en-US" dirty="0" smtClean="0"/>
              <a:t>When</a:t>
            </a:r>
            <a:r>
              <a:rPr lang="en-US" dirty="0" smtClean="0"/>
              <a:t> renamed/renumbered </a:t>
            </a:r>
            <a:r>
              <a:rPr lang="en-US" dirty="0" smtClean="0"/>
              <a:t>course arrives in your </a:t>
            </a:r>
            <a:r>
              <a:rPr lang="en-US" dirty="0" err="1" smtClean="0"/>
              <a:t>MyTasks</a:t>
            </a:r>
            <a:r>
              <a:rPr lang="en-US" dirty="0" smtClean="0"/>
              <a:t> area then follow directions for modifying a completed course outline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39586246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Completed Approved Course 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Links to examples will be transferred over from previous PowerPoint modules for ETEC 750B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43321830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520</Words>
  <Application>Microsoft Macintosh PowerPoint</Application>
  <PresentationFormat>On-screen Show (4:3)</PresentationFormat>
  <Paragraphs>88</Paragraphs>
  <Slides>11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Custom Design</vt:lpstr>
      <vt:lpstr>Curriculum Central  Completed Course Outlines Menu</vt:lpstr>
      <vt:lpstr>16 Required Fields in Course Outlines</vt:lpstr>
      <vt:lpstr>Optional Extra Catalog Fields</vt:lpstr>
      <vt:lpstr>General Education SLOs and  Fields for Transfer to UHM</vt:lpstr>
      <vt:lpstr>Modify a Completed Approved Course Outline</vt:lpstr>
      <vt:lpstr>Delete a Completed Approved Course Outline</vt:lpstr>
      <vt:lpstr>Make a Course Inactive</vt:lpstr>
      <vt:lpstr>Rename/Renumber a Completed Approved Course Outline</vt:lpstr>
      <vt:lpstr>Examples of Completed Approved Course Outline</vt:lpstr>
      <vt:lpstr>Trial Run – Modify a Course</vt:lpstr>
      <vt:lpstr>URL for test database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 Completed Course Outlines</dc:title>
  <dc:creator>Melissa</dc:creator>
  <cp:lastModifiedBy>SPope</cp:lastModifiedBy>
  <cp:revision>37</cp:revision>
  <dcterms:created xsi:type="dcterms:W3CDTF">2012-03-18T08:28:23Z</dcterms:created>
  <dcterms:modified xsi:type="dcterms:W3CDTF">2012-03-18T09:00:38Z</dcterms:modified>
</cp:coreProperties>
</file>